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621" r:id="rId2"/>
    <p:sldId id="630" r:id="rId3"/>
    <p:sldId id="257" r:id="rId4"/>
    <p:sldId id="624" r:id="rId5"/>
    <p:sldId id="616" r:id="rId6"/>
    <p:sldId id="623" r:id="rId7"/>
    <p:sldId id="629" r:id="rId8"/>
    <p:sldId id="622" r:id="rId9"/>
    <p:sldId id="260" r:id="rId10"/>
    <p:sldId id="618" r:id="rId11"/>
  </p:sldIdLst>
  <p:sldSz cx="12192000" cy="6858000"/>
  <p:notesSz cx="6858000" cy="9144000"/>
  <p:embeddedFontLst>
    <p:embeddedFont>
      <p:font typeface="맑은 고딕" panose="020B0503020000020004" pitchFamily="34" charset="-127"/>
      <p:regular r:id="rId14"/>
      <p:bold r:id="rId15"/>
    </p:embeddedFont>
    <p:embeddedFont>
      <p:font typeface="Bebas Neue" panose="020B0606020202050201" pitchFamily="34" charset="0"/>
      <p:regular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E32"/>
    <a:srgbClr val="008269"/>
    <a:srgbClr val="1FA5F8"/>
    <a:srgbClr val="EB8A5D"/>
    <a:srgbClr val="006F7E"/>
    <a:srgbClr val="00221C"/>
    <a:srgbClr val="F3C138"/>
    <a:srgbClr val="214F93"/>
    <a:srgbClr val="265DAB"/>
    <a:srgbClr val="F19C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 autoAdjust="0"/>
    <p:restoredTop sz="90909" autoAdjust="0"/>
  </p:normalViewPr>
  <p:slideViewPr>
    <p:cSldViewPr snapToGrid="0">
      <p:cViewPr varScale="1">
        <p:scale>
          <a:sx n="100" d="100"/>
          <a:sy n="100" d="100"/>
        </p:scale>
        <p:origin x="95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F2C7AC-713F-46E8-8FC7-F75E459997C2}" type="datetimeFigureOut">
              <a:rPr lang="ko-KR" altLang="en-US" smtClean="0"/>
              <a:t>2024-10-01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6215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1BCCA-8342-4B16-AA96-B36E90B93CCD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33ED1D-5744-49B6-86B0-A532027227D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1410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33ED1D-5744-49B6-86B0-A532027227D0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3313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0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2700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altLang="ko-KR" dirty="0"/>
              <a:t>Users without technical experience must be considered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758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0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545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363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23148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33ED1D-5744-49B6-86B0-A532027227D0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6200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1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43732" y="2103437"/>
            <a:ext cx="5157218" cy="1325563"/>
          </a:xfrm>
        </p:spPr>
        <p:txBody>
          <a:bodyPr>
            <a:noAutofit/>
          </a:bodyPr>
          <a:lstStyle>
            <a:lvl1pPr marL="0" algn="ctr" defTabSz="914400" rtl="0" eaLnBrk="1" latinLnBrk="1" hangingPunct="1">
              <a:defRPr lang="ko-KR" altLang="en-US" sz="7200" kern="12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+mn-cs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403699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FB3F91FD-FCEA-763B-CB5F-AB1666E765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73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3D9810-7F4C-DA0E-43F2-F955616161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33774" y="0"/>
            <a:ext cx="8658225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F6C374D6-6FF0-46B4-8A9E-13B3A55501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3D0C0-5561-4C98-808A-433DC7FFAFE3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9" name="바닥글 개체 틀 4">
            <a:extLst>
              <a:ext uri="{FF2B5EF4-FFF2-40B4-BE49-F238E27FC236}">
                <a16:creationId xmlns:a16="http://schemas.microsoft.com/office/drawing/2014/main" id="{E3D05EFA-F8A6-458C-AC16-64EAC6E3F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E5D421B-EE57-42ED-825F-DBDF313BC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4E43-31B2-45CF-BDA5-AA5C5336A78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9926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3CB493-3AEF-A06A-B2F5-B992BD44500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2456" y="-1"/>
            <a:ext cx="4702630" cy="390524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6C176D-6C25-437F-A8EA-6A4937871A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7E35ED-D7CA-470F-88E0-74FC2C37A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E6753F-B7DB-4745-A3A3-FFC9C55B1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9103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EFAE29EA-8C4D-2652-7CE5-6895EE14EFB1}"/>
              </a:ext>
            </a:extLst>
          </p:cNvPr>
          <p:cNvSpPr/>
          <p:nvPr userDrawn="1"/>
        </p:nvSpPr>
        <p:spPr>
          <a:xfrm>
            <a:off x="0" y="1409700"/>
            <a:ext cx="12192000" cy="54483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8">
            <a:extLst>
              <a:ext uri="{FF2B5EF4-FFF2-40B4-BE49-F238E27FC236}">
                <a16:creationId xmlns:a16="http://schemas.microsoft.com/office/drawing/2014/main" id="{46BA606C-6C00-4CE5-981A-574E2465E85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9150" y="1619250"/>
            <a:ext cx="10382252" cy="4304752"/>
          </a:xfrm>
          <a:noFill/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en-US" altLang="en-US" sz="1600" b="0" i="0" kern="1200" dirty="0">
                <a:solidFill>
                  <a:schemeClr val="tx1"/>
                </a:solidFill>
                <a:latin typeface="+mn-lt"/>
                <a:ea typeface="맑은 고딕" panose="020B0503020000020004" pitchFamily="50" charset="-127"/>
                <a:cs typeface="Arial" panose="02000000000000000000" pitchFamily="2" charset="0"/>
              </a:defRPr>
            </a:lvl1pPr>
          </a:lstStyle>
          <a:p>
            <a:pPr marL="0" lv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</a:pPr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D52B1C0-ABCC-48ED-A4A9-884B66749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127000"/>
            <a:ext cx="10463590" cy="1225550"/>
          </a:xfrm>
        </p:spPr>
        <p:txBody>
          <a:bodyPr>
            <a:noAutofit/>
          </a:bodyPr>
          <a:lstStyle>
            <a:lvl1pPr algn="ctr">
              <a:defRPr lang="ko-KR" altLang="en-US" sz="4800" kern="1200" spc="0">
                <a:solidFill>
                  <a:schemeClr val="accent2"/>
                </a:solidFill>
                <a:latin typeface="+mj-lt"/>
                <a:ea typeface="Calibri" panose="020F0502020204030204" pitchFamily="34" charset="0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BAAD56F-E555-1259-3ACF-528BF575B70C}"/>
              </a:ext>
            </a:extLst>
          </p:cNvPr>
          <p:cNvSpPr/>
          <p:nvPr userDrawn="1"/>
        </p:nvSpPr>
        <p:spPr>
          <a:xfrm>
            <a:off x="4610100" y="0"/>
            <a:ext cx="2971800" cy="8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95563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679626A-030A-428A-8F6C-02DBBBCEF8B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B6ADB28-AEB7-4A17-B82E-FB255641344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137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3D0C0-5561-4C98-808A-433DC7FFAFE3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4E43-31B2-45CF-BDA5-AA5C5336A78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7375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>
            <a:extLst>
              <a:ext uri="{FF2B5EF4-FFF2-40B4-BE49-F238E27FC236}">
                <a16:creationId xmlns:a16="http://schemas.microsoft.com/office/drawing/2014/main" id="{818461F4-084A-6CA4-9AD2-3FAD2105E3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7802" b="7802"/>
          <a:stretch/>
        </p:blipFill>
        <p:spPr/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FF6F039-B4E2-6E45-60C8-342CA6B568F7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362200" y="4730035"/>
            <a:ext cx="7467600" cy="249636"/>
          </a:xfrm>
          <a:prstGeom prst="rect">
            <a:avLst/>
          </a:prstGeom>
          <a:noFill/>
          <a:ln>
            <a:noFill/>
          </a:ln>
        </p:spPr>
        <p:txBody>
          <a:bodyPr wrap="square" lIns="108000" tIns="0" rIns="108000" bIns="0" anchor="ctr">
            <a:noAutofit/>
          </a:bodyPr>
          <a:lstStyle/>
          <a:p>
            <a:pPr marL="0" marR="0" lvl="0" indent="0" algn="di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Noto Sans" panose="020B0502040504020204" pitchFamily="34" charset="0"/>
                <a:cs typeface="Noto Sans" panose="020B0502040504020204" pitchFamily="34" charset="0"/>
              </a:rPr>
              <a:t>BIRDING MADE EASY AS FLY</a:t>
            </a:r>
            <a:endParaRPr kumimoji="0" lang="ko-KR" altLang="en-US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맑은 고딕" panose="020B0503020000020004" pitchFamily="50" charset="-127"/>
              <a:cs typeface="Noto Sans" panose="020B0502040504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6AE0BD-6884-6906-7559-5C7C0F88FE31}"/>
              </a:ext>
            </a:extLst>
          </p:cNvPr>
          <p:cNvSpPr/>
          <p:nvPr/>
        </p:nvSpPr>
        <p:spPr>
          <a:xfrm>
            <a:off x="2362201" y="2104017"/>
            <a:ext cx="5320282" cy="11932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38DE150-0904-08B9-4498-2FEAAC9949C9}"/>
              </a:ext>
            </a:extLst>
          </p:cNvPr>
          <p:cNvSpPr/>
          <p:nvPr/>
        </p:nvSpPr>
        <p:spPr>
          <a:xfrm>
            <a:off x="4509518" y="3297311"/>
            <a:ext cx="5320282" cy="1193294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6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BeakPeek</a:t>
            </a:r>
            <a:endParaRPr lang="ko-KR" altLang="en-US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4116000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173638" y="3340593"/>
            <a:ext cx="4351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ko-KR" sz="7200" dirty="0">
                <a:ln>
                  <a:solidFill>
                    <a:srgbClr val="009EFF">
                      <a:alpha val="0"/>
                    </a:srgbClr>
                  </a:solidFill>
                </a:ln>
                <a:solidFill>
                  <a:prstClr val="white"/>
                </a:solidFill>
                <a:latin typeface="Bebas Neue"/>
                <a:ea typeface="Calibri" panose="020F0502020204030204" pitchFamily="34" charset="0"/>
              </a:rPr>
              <a:t>Millennium</a:t>
            </a:r>
            <a:endParaRPr lang="ko-KR" altLang="en-US" sz="7200" dirty="0">
              <a:ln>
                <a:solidFill>
                  <a:srgbClr val="009EFF">
                    <a:alpha val="0"/>
                  </a:srgbClr>
                </a:solidFill>
              </a:ln>
              <a:solidFill>
                <a:prstClr val="white"/>
              </a:solidFill>
              <a:latin typeface="Bebas Neue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607A63A-249B-3EC6-8665-006BEF033CFA}"/>
              </a:ext>
            </a:extLst>
          </p:cNvPr>
          <p:cNvSpPr txBox="1"/>
          <p:nvPr/>
        </p:nvSpPr>
        <p:spPr>
          <a:xfrm>
            <a:off x="6506418" y="5735880"/>
            <a:ext cx="5818059" cy="16312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dist"/>
            <a:r>
              <a:rPr lang="en-ZA" altLang="ko-KR" sz="10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15000"/>
                  </a:schemeClr>
                </a:solidFill>
                <a:latin typeface="+mj-lt"/>
              </a:rPr>
              <a:t>Group 22</a:t>
            </a:r>
            <a:endParaRPr lang="ko-KR" altLang="en-US" sz="10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15000"/>
                </a:schemeClr>
              </a:solidFill>
              <a:latin typeface="+mj-lt"/>
            </a:endParaRPr>
          </a:p>
        </p:txBody>
      </p:sp>
      <p:pic>
        <p:nvPicPr>
          <p:cNvPr id="4" name="Picture 3" descr="A colorful bird with a black background&#10;&#10;Description automatically generated">
            <a:extLst>
              <a:ext uri="{FF2B5EF4-FFF2-40B4-BE49-F238E27FC236}">
                <a16:creationId xmlns:a16="http://schemas.microsoft.com/office/drawing/2014/main" id="{2532775B-7313-12C9-C051-8EDCC531E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587" y="2276493"/>
            <a:ext cx="769877" cy="76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875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28326B27-1F1B-9095-4D1F-E48EB24329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1"/>
            <a:ext cx="12192000" cy="6858000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3C81EA-6DC1-E442-8ECF-E7C74328C74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D8C9D76-6F6E-C1B1-DED1-5DE0B947AA9B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FB52DA6-1478-17F0-F43A-C97EAF439887}"/>
              </a:ext>
            </a:extLst>
          </p:cNvPr>
          <p:cNvSpPr/>
          <p:nvPr/>
        </p:nvSpPr>
        <p:spPr>
          <a:xfrm>
            <a:off x="381000" y="6438900"/>
            <a:ext cx="11430000" cy="454025"/>
          </a:xfrm>
          <a:prstGeom prst="roundRect">
            <a:avLst/>
          </a:prstGeom>
          <a:solidFill>
            <a:srgbClr val="008269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9DBCE3A-DC08-B429-2F63-2CFE93F7A357}"/>
              </a:ext>
            </a:extLst>
          </p:cNvPr>
          <p:cNvSpPr/>
          <p:nvPr/>
        </p:nvSpPr>
        <p:spPr>
          <a:xfrm flipH="1">
            <a:off x="3752400" y="3961968"/>
            <a:ext cx="4687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 err="1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BeakPeek</a:t>
            </a:r>
            <a:endParaRPr lang="en-US" altLang="ko-KR" sz="1600" dirty="0">
              <a:solidFill>
                <a:schemeClr val="bg1"/>
              </a:solidFill>
              <a:latin typeface="Arial" panose="020B0604020202020204" pitchFamily="34" charset="0"/>
              <a:ea typeface="Noto Sans" panose="020B0502040504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millennium.capstone@gmail.com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Group 22</a:t>
            </a:r>
          </a:p>
          <a:p>
            <a:pPr algn="ctr"/>
            <a:r>
              <a:rPr lang="en-US" altLang="ko-KR" sz="1600" dirty="0" err="1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Charl</a:t>
            </a:r>
            <a:r>
              <a:rPr lang="en-US" altLang="ko-KR" sz="1600" dirty="0">
                <a:solidFill>
                  <a:schemeClr val="bg1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rPr>
              <a:t> Pretorius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4FC551-1064-46BD-B962-4E1A0A414ACC}"/>
              </a:ext>
            </a:extLst>
          </p:cNvPr>
          <p:cNvSpPr txBox="1"/>
          <p:nvPr/>
        </p:nvSpPr>
        <p:spPr>
          <a:xfrm>
            <a:off x="2981327" y="2169749"/>
            <a:ext cx="6229348" cy="176971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algn="ctr">
              <a:spcBef>
                <a:spcPct val="0"/>
              </a:spcBef>
              <a:spcAft>
                <a:spcPts val="200"/>
              </a:spcAft>
              <a:defRPr sz="115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63500">
                    <a:schemeClr val="tx2">
                      <a:alpha val="14000"/>
                    </a:schemeClr>
                  </a:glow>
                </a:effectLst>
                <a:latin typeface="+mj-lt"/>
                <a:ea typeface="Vollkorn" panose="00000500000000000000" pitchFamily="2" charset="0"/>
              </a:defRPr>
            </a:lvl1pPr>
          </a:lstStyle>
          <a:p>
            <a:pPr algn="dist"/>
            <a:r>
              <a:rPr lang="en-US" altLang="ko-KR" dirty="0" err="1">
                <a:ea typeface="Calibri" panose="020F0502020204030204" pitchFamily="34" charset="0"/>
              </a:rPr>
              <a:t>ThankYou</a:t>
            </a:r>
            <a:r>
              <a:rPr lang="en-US" altLang="ko-KR" dirty="0">
                <a:ea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687435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073F4A4-0380-2607-3489-BFC7461C55D0}"/>
              </a:ext>
            </a:extLst>
          </p:cNvPr>
          <p:cNvSpPr/>
          <p:nvPr/>
        </p:nvSpPr>
        <p:spPr>
          <a:xfrm>
            <a:off x="0" y="0"/>
            <a:ext cx="3533775" cy="68580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233A9-5670-53A0-F65A-32782172BC45}"/>
              </a:ext>
            </a:extLst>
          </p:cNvPr>
          <p:cNvSpPr txBox="1"/>
          <p:nvPr/>
        </p:nvSpPr>
        <p:spPr>
          <a:xfrm>
            <a:off x="0" y="3013502"/>
            <a:ext cx="3533775" cy="830997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5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Story</a:t>
            </a:r>
            <a:endParaRPr lang="en-US" altLang="ko-KR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5581" b="25000"/>
          <a:stretch/>
        </p:blipFill>
        <p:spPr>
          <a:xfrm>
            <a:off x="3533774" y="0"/>
            <a:ext cx="8658225" cy="3429000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3533773" y="-5115"/>
            <a:ext cx="8658226" cy="3429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821E8B-5A6C-4182-18D3-1F4F91F07EFE}"/>
              </a:ext>
            </a:extLst>
          </p:cNvPr>
          <p:cNvCxnSpPr>
            <a:cxnSpLocks/>
          </p:cNvCxnSpPr>
          <p:nvPr/>
        </p:nvCxnSpPr>
        <p:spPr>
          <a:xfrm>
            <a:off x="1766887" y="1"/>
            <a:ext cx="0" cy="26996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72223F3C-2213-9CE0-BA8E-3F38ABE06E1D}"/>
              </a:ext>
            </a:extLst>
          </p:cNvPr>
          <p:cNvSpPr/>
          <p:nvPr/>
        </p:nvSpPr>
        <p:spPr>
          <a:xfrm>
            <a:off x="4800599" y="2919412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21387-3266-390D-6C12-971ADF266466}"/>
              </a:ext>
            </a:extLst>
          </p:cNvPr>
          <p:cNvSpPr/>
          <p:nvPr/>
        </p:nvSpPr>
        <p:spPr>
          <a:xfrm flipH="1">
            <a:off x="4305299" y="4710579"/>
            <a:ext cx="200977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Through:</a:t>
            </a:r>
          </a:p>
          <a:p>
            <a:pPr algn="ctr"/>
            <a:endParaRPr lang="en-US" altLang="ko-KR" sz="1600" dirty="0">
              <a:latin typeface="Montserrat" panose="00000500000000000000" pitchFamily="2" charset="0"/>
              <a:ea typeface="Noto Sans" panose="020B050204050402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Species</a:t>
            </a:r>
          </a:p>
          <a:p>
            <a:pPr algn="ctr"/>
            <a:endParaRPr lang="en-US" altLang="ko-KR" sz="1600" dirty="0">
              <a:latin typeface="Montserrat" panose="00000500000000000000" pitchFamily="2" charset="0"/>
              <a:ea typeface="Noto Sans" panose="020B050204050402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Genus</a:t>
            </a:r>
          </a:p>
          <a:p>
            <a:pPr algn="ctr"/>
            <a:endParaRPr lang="en-US" altLang="ko-KR" sz="1600" dirty="0">
              <a:latin typeface="Montserrat" panose="00000500000000000000" pitchFamily="2" charset="0"/>
              <a:ea typeface="Noto Sans" panose="020B050204050402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Common Name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9ECB877-D63C-7F86-9695-56098B40F6D7}"/>
              </a:ext>
            </a:extLst>
          </p:cNvPr>
          <p:cNvSpPr/>
          <p:nvPr/>
        </p:nvSpPr>
        <p:spPr>
          <a:xfrm flipH="1">
            <a:off x="4176712" y="4288304"/>
            <a:ext cx="22669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Identify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01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51C2D71-7E78-BD31-AF12-4E7AFC969917}"/>
              </a:ext>
            </a:extLst>
          </p:cNvPr>
          <p:cNvSpPr/>
          <p:nvPr/>
        </p:nvSpPr>
        <p:spPr>
          <a:xfrm>
            <a:off x="7353298" y="2916855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807A4B7-ABFE-44BA-6385-99E9884DE916}"/>
              </a:ext>
            </a:extLst>
          </p:cNvPr>
          <p:cNvSpPr/>
          <p:nvPr/>
        </p:nvSpPr>
        <p:spPr>
          <a:xfrm flipH="1">
            <a:off x="6794769" y="4719285"/>
            <a:ext cx="213836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Where birds are, at what time of year.</a:t>
            </a:r>
          </a:p>
          <a:p>
            <a:pPr algn="ctr"/>
            <a:endParaRPr lang="en-US" altLang="ko-KR" sz="1600" dirty="0">
              <a:latin typeface="Montserrat" panose="00000500000000000000" pitchFamily="2" charset="0"/>
              <a:ea typeface="Noto Sans" panose="020B050204050402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How rare they are.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EC3C99-32E7-513B-7778-54868FD5ACA2}"/>
              </a:ext>
            </a:extLst>
          </p:cNvPr>
          <p:cNvSpPr/>
          <p:nvPr/>
        </p:nvSpPr>
        <p:spPr>
          <a:xfrm flipH="1">
            <a:off x="6729412" y="4288304"/>
            <a:ext cx="22669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Locate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02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2FB5800-8F6C-B86E-5703-13A5F80834B4}"/>
              </a:ext>
            </a:extLst>
          </p:cNvPr>
          <p:cNvSpPr/>
          <p:nvPr/>
        </p:nvSpPr>
        <p:spPr>
          <a:xfrm>
            <a:off x="9905999" y="2919412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ABFD003-56FE-FBBC-1EF6-794C72136487}"/>
              </a:ext>
            </a:extLst>
          </p:cNvPr>
          <p:cNvSpPr/>
          <p:nvPr/>
        </p:nvSpPr>
        <p:spPr>
          <a:xfrm flipH="1">
            <a:off x="9159295" y="4719285"/>
            <a:ext cx="250507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What birds sound like.</a:t>
            </a:r>
          </a:p>
          <a:p>
            <a:pPr algn="ctr"/>
            <a:endParaRPr lang="en-US" altLang="ko-KR" sz="1600" dirty="0">
              <a:latin typeface="Montserrat" panose="00000500000000000000" pitchFamily="2" charset="0"/>
              <a:ea typeface="Noto Sans" panose="020B050204050402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What they look like.</a:t>
            </a:r>
          </a:p>
          <a:p>
            <a:pPr algn="ctr"/>
            <a:endParaRPr lang="en-US" altLang="ko-KR" sz="1600" dirty="0">
              <a:latin typeface="Montserrat" panose="00000500000000000000" pitchFamily="2" charset="0"/>
              <a:ea typeface="Noto Sans" panose="020B050204050402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Their information.</a:t>
            </a:r>
          </a:p>
          <a:p>
            <a:pPr algn="ctr"/>
            <a:endParaRPr lang="en-US" altLang="ko-KR" sz="1600" dirty="0">
              <a:latin typeface="Montserrat" panose="00000500000000000000" pitchFamily="2" charset="0"/>
              <a:ea typeface="Noto Sans" panose="020B050204050402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ko-KR" sz="1600" dirty="0">
                <a:latin typeface="Montserrat" panose="00000500000000000000" pitchFamily="2" charset="0"/>
                <a:ea typeface="Noto Sans" panose="020B0502040504020204" pitchFamily="34" charset="0"/>
                <a:cs typeface="Calibri" panose="020F0502020204030204" pitchFamily="34" charset="0"/>
              </a:rPr>
              <a:t>Are they endangered.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59F8819-DF58-D509-0435-D883BF800149}"/>
              </a:ext>
            </a:extLst>
          </p:cNvPr>
          <p:cNvSpPr/>
          <p:nvPr/>
        </p:nvSpPr>
        <p:spPr>
          <a:xfrm flipH="1">
            <a:off x="8790997" y="4290861"/>
            <a:ext cx="32416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+mj-lt"/>
                <a:ea typeface="Calibri" panose="020F0502020204030204" pitchFamily="34" charset="0"/>
              </a:rPr>
              <a:t>Learn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/>
                </a:solidFill>
                <a:latin typeface="+mj-lt"/>
                <a:ea typeface="Calibri" panose="020F0502020204030204" pitchFamily="34" charset="0"/>
              </a:rPr>
              <a:t>03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4943474" y="1278404"/>
            <a:ext cx="58388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BeakPeek</a:t>
            </a: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 birding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5882887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7" name="Picture 56" descr="A white outline of binoculars&#10;&#10;Description automatically generated">
            <a:extLst>
              <a:ext uri="{FF2B5EF4-FFF2-40B4-BE49-F238E27FC236}">
                <a16:creationId xmlns:a16="http://schemas.microsoft.com/office/drawing/2014/main" id="{F2624295-FB51-95CB-C366-DFBD48E8A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6148" y="3156201"/>
            <a:ext cx="549024" cy="549024"/>
          </a:xfrm>
          <a:prstGeom prst="rect">
            <a:avLst/>
          </a:prstGeom>
        </p:spPr>
      </p:pic>
      <p:pic>
        <p:nvPicPr>
          <p:cNvPr id="62" name="Picture 61" descr="A white outline of a hand with leaves&#10;&#10;Description automatically generated">
            <a:extLst>
              <a:ext uri="{FF2B5EF4-FFF2-40B4-BE49-F238E27FC236}">
                <a16:creationId xmlns:a16="http://schemas.microsoft.com/office/drawing/2014/main" id="{30C1D780-7DB6-46D7-35B5-88B8AAC29E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1370" y="3053420"/>
            <a:ext cx="740930" cy="74093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1C2044B-30CF-0B8A-9A0B-DBFF1F74B9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23221" y="3092577"/>
            <a:ext cx="673612" cy="673612"/>
          </a:xfrm>
          <a:prstGeom prst="rect">
            <a:avLst/>
          </a:prstGeom>
        </p:spPr>
      </p:pic>
      <p:sp>
        <p:nvSpPr>
          <p:cNvPr id="7" name="직사각형 5">
            <a:extLst>
              <a:ext uri="{FF2B5EF4-FFF2-40B4-BE49-F238E27FC236}">
                <a16:creationId xmlns:a16="http://schemas.microsoft.com/office/drawing/2014/main" id="{0020A03E-795D-695E-3F87-1900F339D617}"/>
              </a:ext>
            </a:extLst>
          </p:cNvPr>
          <p:cNvSpPr/>
          <p:nvPr/>
        </p:nvSpPr>
        <p:spPr>
          <a:xfrm flipH="1">
            <a:off x="633412" y="5637963"/>
            <a:ext cx="22669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Google Play Link</a:t>
            </a:r>
          </a:p>
        </p:txBody>
      </p:sp>
      <p:pic>
        <p:nvPicPr>
          <p:cNvPr id="22" name="Picture 21" descr="A qr code with circles and dots&#10;&#10;Description automatically generated">
            <a:extLst>
              <a:ext uri="{FF2B5EF4-FFF2-40B4-BE49-F238E27FC236}">
                <a16:creationId xmlns:a16="http://schemas.microsoft.com/office/drawing/2014/main" id="{D13E0237-B667-84C1-A29F-10B2518195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17051" y="4500902"/>
            <a:ext cx="1099671" cy="109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752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Wild Life &amp; Birds - iSafiri">
            <a:extLst>
              <a:ext uri="{FF2B5EF4-FFF2-40B4-BE49-F238E27FC236}">
                <a16:creationId xmlns:a16="http://schemas.microsoft.com/office/drawing/2014/main" id="{4D870393-6D24-C24F-EE11-C52D91520C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80" r="264"/>
          <a:stretch/>
        </p:blipFill>
        <p:spPr bwMode="auto">
          <a:xfrm>
            <a:off x="-45452" y="-968322"/>
            <a:ext cx="12282904" cy="8883544"/>
          </a:xfrm>
          <a:prstGeom prst="rect">
            <a:avLst/>
          </a:prstGeom>
          <a:noFill/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34EB961-418A-C7D2-A4D4-7F77B38C5A14}"/>
              </a:ext>
            </a:extLst>
          </p:cNvPr>
          <p:cNvCxnSpPr>
            <a:cxnSpLocks/>
          </p:cNvCxnSpPr>
          <p:nvPr/>
        </p:nvCxnSpPr>
        <p:spPr>
          <a:xfrm>
            <a:off x="13220700" y="468155"/>
            <a:ext cx="0" cy="6769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941CD8BC-4BED-89B8-86BF-2A0062BED576}"/>
              </a:ext>
            </a:extLst>
          </p:cNvPr>
          <p:cNvSpPr/>
          <p:nvPr/>
        </p:nvSpPr>
        <p:spPr>
          <a:xfrm>
            <a:off x="3752852" y="1457326"/>
            <a:ext cx="4686298" cy="4162424"/>
          </a:xfrm>
          <a:prstGeom prst="rect">
            <a:avLst/>
          </a:prstGeom>
          <a:solidFill>
            <a:srgbClr val="008269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518025" y="3019143"/>
            <a:ext cx="3155950" cy="16671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usability</a:t>
            </a:r>
          </a:p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Performance</a:t>
            </a:r>
          </a:p>
          <a:p>
            <a:pPr marL="514350" indent="-514350" algn="ctr">
              <a:lnSpc>
                <a:spcPct val="150000"/>
              </a:lnSpc>
              <a:spcAft>
                <a:spcPts val="200"/>
              </a:spcAft>
              <a:buFont typeface="+mj-lt"/>
              <a:buAutoNum type="romanUcPeriod"/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Noto Sans" panose="020B0502040504020204" pitchFamily="34" charset="0"/>
                <a:cs typeface="Noto Sans" panose="020B0502040504020204" pitchFamily="34" charset="0"/>
              </a:rPr>
              <a:t>security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109CA8-8133-4BCD-970C-6CE0CD000E08}"/>
              </a:ext>
            </a:extLst>
          </p:cNvPr>
          <p:cNvSpPr txBox="1"/>
          <p:nvPr/>
        </p:nvSpPr>
        <p:spPr>
          <a:xfrm>
            <a:off x="3438144" y="1518971"/>
            <a:ext cx="5315712" cy="137986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Core Quality</a:t>
            </a:r>
          </a:p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TESTING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A6196BE-5C33-727E-9961-6B57BBB046D7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B389BA4-6CD0-3950-C3F7-11E6D0A97D8C}"/>
              </a:ext>
            </a:extLst>
          </p:cNvPr>
          <p:cNvSpPr/>
          <p:nvPr/>
        </p:nvSpPr>
        <p:spPr>
          <a:xfrm>
            <a:off x="3752400" y="676910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07A63A-249B-3EC6-8665-006BEF033CFA}"/>
              </a:ext>
            </a:extLst>
          </p:cNvPr>
          <p:cNvSpPr txBox="1"/>
          <p:nvPr/>
        </p:nvSpPr>
        <p:spPr>
          <a:xfrm>
            <a:off x="7673975" y="-1925060"/>
            <a:ext cx="4914900" cy="76944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dist"/>
            <a:r>
              <a:rPr lang="en-ZA" altLang="ko-KR" sz="4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29000"/>
                  </a:schemeClr>
                </a:solidFill>
                <a:latin typeface="+mj-lt"/>
              </a:rPr>
              <a:t>BEakPEEK</a:t>
            </a:r>
            <a:endParaRPr lang="ko-KR" altLang="en-US" sz="4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29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1005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8470" b="21122"/>
          <a:stretch/>
        </p:blipFill>
        <p:spPr>
          <a:xfrm>
            <a:off x="3533774" y="0"/>
            <a:ext cx="8658225" cy="3429000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3533770" y="1699"/>
            <a:ext cx="8658226" cy="3429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2223F3C-2213-9CE0-BA8E-3F38ABE06E1D}"/>
              </a:ext>
            </a:extLst>
          </p:cNvPr>
          <p:cNvSpPr/>
          <p:nvPr/>
        </p:nvSpPr>
        <p:spPr>
          <a:xfrm>
            <a:off x="3793644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073F4A4-0380-2607-3489-BFC7461C55D0}"/>
              </a:ext>
            </a:extLst>
          </p:cNvPr>
          <p:cNvSpPr/>
          <p:nvPr/>
        </p:nvSpPr>
        <p:spPr>
          <a:xfrm>
            <a:off x="0" y="-1"/>
            <a:ext cx="3533775" cy="34308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233A9-5670-53A0-F65A-32782172BC45}"/>
              </a:ext>
            </a:extLst>
          </p:cNvPr>
          <p:cNvSpPr txBox="1"/>
          <p:nvPr/>
        </p:nvSpPr>
        <p:spPr>
          <a:xfrm>
            <a:off x="0" y="1053959"/>
            <a:ext cx="3533775" cy="137986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CORE Quality</a:t>
            </a:r>
          </a:p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Testing</a:t>
            </a:r>
            <a:endParaRPr lang="en-US" altLang="ko-KR" sz="3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821E8B-5A6C-4182-18D3-1F4F91F07EFE}"/>
              </a:ext>
            </a:extLst>
          </p:cNvPr>
          <p:cNvCxnSpPr>
            <a:cxnSpLocks/>
          </p:cNvCxnSpPr>
          <p:nvPr/>
        </p:nvCxnSpPr>
        <p:spPr>
          <a:xfrm>
            <a:off x="1766887" y="1"/>
            <a:ext cx="0" cy="101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F2FB5800-8F6C-B86E-5703-13A5F80834B4}"/>
              </a:ext>
            </a:extLst>
          </p:cNvPr>
          <p:cNvSpPr/>
          <p:nvPr/>
        </p:nvSpPr>
        <p:spPr>
          <a:xfrm>
            <a:off x="10912954" y="2892846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4943474" y="1278404"/>
            <a:ext cx="58388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Usability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5882887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타원 9">
            <a:extLst>
              <a:ext uri="{FF2B5EF4-FFF2-40B4-BE49-F238E27FC236}">
                <a16:creationId xmlns:a16="http://schemas.microsoft.com/office/drawing/2014/main" id="{A4D4B8F0-C803-EB98-0E77-366059E40B30}"/>
              </a:ext>
            </a:extLst>
          </p:cNvPr>
          <p:cNvSpPr/>
          <p:nvPr/>
        </p:nvSpPr>
        <p:spPr>
          <a:xfrm>
            <a:off x="7347278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7723DD-E4BC-1DF7-25E6-2C0B27A6277D}"/>
              </a:ext>
            </a:extLst>
          </p:cNvPr>
          <p:cNvSpPr/>
          <p:nvPr/>
        </p:nvSpPr>
        <p:spPr>
          <a:xfrm>
            <a:off x="7676866" y="3241270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84C313-A84D-14DF-600E-2C85F8E2F7FB}"/>
              </a:ext>
            </a:extLst>
          </p:cNvPr>
          <p:cNvSpPr/>
          <p:nvPr/>
        </p:nvSpPr>
        <p:spPr>
          <a:xfrm>
            <a:off x="11242542" y="3220221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31" name="Graphic 30" descr="Checkbox Checked outline">
            <a:extLst>
              <a:ext uri="{FF2B5EF4-FFF2-40B4-BE49-F238E27FC236}">
                <a16:creationId xmlns:a16="http://schemas.microsoft.com/office/drawing/2014/main" id="{8A9F4C25-4A8F-E772-9D0C-E3853C01C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37211" y="3061270"/>
            <a:ext cx="720000" cy="720000"/>
          </a:xfrm>
          <a:prstGeom prst="rect">
            <a:avLst/>
          </a:prstGeom>
        </p:spPr>
      </p:pic>
      <p:sp>
        <p:nvSpPr>
          <p:cNvPr id="33" name="Title 18">
            <a:extLst>
              <a:ext uri="{FF2B5EF4-FFF2-40B4-BE49-F238E27FC236}">
                <a16:creationId xmlns:a16="http://schemas.microsoft.com/office/drawing/2014/main" id="{DC92AF2B-5169-94E5-74DC-8DE3F8B07E42}"/>
              </a:ext>
            </a:extLst>
          </p:cNvPr>
          <p:cNvSpPr txBox="1">
            <a:spLocks/>
          </p:cNvSpPr>
          <p:nvPr/>
        </p:nvSpPr>
        <p:spPr>
          <a:xfrm>
            <a:off x="185530" y="4080446"/>
            <a:ext cx="4197632" cy="10191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000" b="1" dirty="0">
                <a:latin typeface="Montserrat" panose="00000500000000000000" pitchFamily="2" charset="0"/>
              </a:rPr>
              <a:t>Useability Test</a:t>
            </a:r>
            <a:endParaRPr kumimoji="0" lang="en-GB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User time to complete tasks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All comments collected and addressed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Average Time: 14,3 minutes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E484CA-9AC6-0777-C66A-A82F2595869F}"/>
              </a:ext>
            </a:extLst>
          </p:cNvPr>
          <p:cNvSpPr txBox="1"/>
          <p:nvPr/>
        </p:nvSpPr>
        <p:spPr>
          <a:xfrm>
            <a:off x="185530" y="5420000"/>
            <a:ext cx="6096000" cy="1449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000" b="1" dirty="0">
                <a:latin typeface="Montserrat" panose="00000500000000000000" pitchFamily="2" charset="0"/>
              </a:rPr>
              <a:t>User Manual</a:t>
            </a:r>
            <a:endParaRPr kumimoji="0" lang="en-GB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Screenshots added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  <a:ea typeface="+mj-ea"/>
                <a:cs typeface="+mj-cs"/>
              </a:rPr>
              <a:t>Common problems addressed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238B63D-898A-E557-DBA7-D7E0530E18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4138" y="3975591"/>
            <a:ext cx="4369404" cy="274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25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5581" b="25000"/>
          <a:stretch/>
        </p:blipFill>
        <p:spPr>
          <a:xfrm>
            <a:off x="3533774" y="0"/>
            <a:ext cx="8658225" cy="3429000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3533773" y="-5115"/>
            <a:ext cx="8658226" cy="3429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2223F3C-2213-9CE0-BA8E-3F38ABE06E1D}"/>
              </a:ext>
            </a:extLst>
          </p:cNvPr>
          <p:cNvSpPr/>
          <p:nvPr/>
        </p:nvSpPr>
        <p:spPr>
          <a:xfrm>
            <a:off x="3793644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073F4A4-0380-2607-3489-BFC7461C55D0}"/>
              </a:ext>
            </a:extLst>
          </p:cNvPr>
          <p:cNvSpPr/>
          <p:nvPr/>
        </p:nvSpPr>
        <p:spPr>
          <a:xfrm>
            <a:off x="0" y="-1"/>
            <a:ext cx="3533775" cy="34308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233A9-5670-53A0-F65A-32782172BC45}"/>
              </a:ext>
            </a:extLst>
          </p:cNvPr>
          <p:cNvSpPr txBox="1"/>
          <p:nvPr/>
        </p:nvSpPr>
        <p:spPr>
          <a:xfrm>
            <a:off x="0" y="1053959"/>
            <a:ext cx="3533775" cy="137986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CORE Quality</a:t>
            </a:r>
          </a:p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Testing</a:t>
            </a:r>
            <a:endParaRPr lang="en-US" altLang="ko-KR" sz="3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821E8B-5A6C-4182-18D3-1F4F91F07EFE}"/>
              </a:ext>
            </a:extLst>
          </p:cNvPr>
          <p:cNvCxnSpPr>
            <a:cxnSpLocks/>
          </p:cNvCxnSpPr>
          <p:nvPr/>
        </p:nvCxnSpPr>
        <p:spPr>
          <a:xfrm>
            <a:off x="1766887" y="1"/>
            <a:ext cx="0" cy="101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F2FB5800-8F6C-B86E-5703-13A5F80834B4}"/>
              </a:ext>
            </a:extLst>
          </p:cNvPr>
          <p:cNvSpPr/>
          <p:nvPr/>
        </p:nvSpPr>
        <p:spPr>
          <a:xfrm>
            <a:off x="10912954" y="2892846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4943474" y="1278404"/>
            <a:ext cx="58388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Performance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5882887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타원 9">
            <a:extLst>
              <a:ext uri="{FF2B5EF4-FFF2-40B4-BE49-F238E27FC236}">
                <a16:creationId xmlns:a16="http://schemas.microsoft.com/office/drawing/2014/main" id="{A4D4B8F0-C803-EB98-0E77-366059E40B30}"/>
              </a:ext>
            </a:extLst>
          </p:cNvPr>
          <p:cNvSpPr/>
          <p:nvPr/>
        </p:nvSpPr>
        <p:spPr>
          <a:xfrm>
            <a:off x="7347278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7723DD-E4BC-1DF7-25E6-2C0B27A6277D}"/>
              </a:ext>
            </a:extLst>
          </p:cNvPr>
          <p:cNvSpPr/>
          <p:nvPr/>
        </p:nvSpPr>
        <p:spPr>
          <a:xfrm>
            <a:off x="7676866" y="3241270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84C313-A84D-14DF-600E-2C85F8E2F7FB}"/>
              </a:ext>
            </a:extLst>
          </p:cNvPr>
          <p:cNvSpPr/>
          <p:nvPr/>
        </p:nvSpPr>
        <p:spPr>
          <a:xfrm>
            <a:off x="11242542" y="3220221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7" name="Title 18">
            <a:extLst>
              <a:ext uri="{FF2B5EF4-FFF2-40B4-BE49-F238E27FC236}">
                <a16:creationId xmlns:a16="http://schemas.microsoft.com/office/drawing/2014/main" id="{B1C898B2-0CE2-4447-5F39-D2D1BACAA272}"/>
              </a:ext>
            </a:extLst>
          </p:cNvPr>
          <p:cNvSpPr txBox="1">
            <a:spLocks/>
          </p:cNvSpPr>
          <p:nvPr/>
        </p:nvSpPr>
        <p:spPr>
          <a:xfrm>
            <a:off x="99805" y="3946535"/>
            <a:ext cx="4197632" cy="10191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000" dirty="0">
                <a:latin typeface="Montserrat" panose="00000500000000000000" pitchFamily="2" charset="0"/>
              </a:rPr>
              <a:t>1.1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  </a:t>
            </a:r>
            <a:r>
              <a:rPr lang="en-GB" sz="2000" b="1" dirty="0">
                <a:latin typeface="Montserrat" panose="00000500000000000000" pitchFamily="2" charset="0"/>
              </a:rPr>
              <a:t>Azure load testing</a:t>
            </a: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9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Microsoft Azure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Stress Testing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pic>
        <p:nvPicPr>
          <p:cNvPr id="31" name="Graphic 30" descr="Checkbox Checked outline">
            <a:extLst>
              <a:ext uri="{FF2B5EF4-FFF2-40B4-BE49-F238E27FC236}">
                <a16:creationId xmlns:a16="http://schemas.microsoft.com/office/drawing/2014/main" id="{8A9F4C25-4A8F-E772-9D0C-E3853C01C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37211" y="3064006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12E690-502D-4436-7ED2-6AF2ED1FBB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8892" y="4043960"/>
            <a:ext cx="6063238" cy="2712836"/>
          </a:xfrm>
          <a:prstGeom prst="rect">
            <a:avLst/>
          </a:prstGeom>
          <a:ln>
            <a:solidFill>
              <a:srgbClr val="003E32"/>
            </a:solidFill>
          </a:ln>
        </p:spPr>
      </p:pic>
      <p:sp>
        <p:nvSpPr>
          <p:cNvPr id="5" name="타원 3">
            <a:extLst>
              <a:ext uri="{FF2B5EF4-FFF2-40B4-BE49-F238E27FC236}">
                <a16:creationId xmlns:a16="http://schemas.microsoft.com/office/drawing/2014/main" id="{129C9F6E-8D6E-594B-7B29-6B4DFDA742D3}"/>
              </a:ext>
            </a:extLst>
          </p:cNvPr>
          <p:cNvSpPr/>
          <p:nvPr/>
        </p:nvSpPr>
        <p:spPr>
          <a:xfrm>
            <a:off x="7347277" y="2927359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Graphic 7" descr="Checkbox Checked outline">
            <a:extLst>
              <a:ext uri="{FF2B5EF4-FFF2-40B4-BE49-F238E27FC236}">
                <a16:creationId xmlns:a16="http://schemas.microsoft.com/office/drawing/2014/main" id="{C87E305D-733B-E7AB-C173-A20FF03161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90844" y="3077068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03014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688" b="32232"/>
          <a:stretch/>
        </p:blipFill>
        <p:spPr>
          <a:xfrm>
            <a:off x="3533774" y="0"/>
            <a:ext cx="8658225" cy="3429000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3533773" y="-761"/>
            <a:ext cx="8658226" cy="3429000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2223F3C-2213-9CE0-BA8E-3F38ABE06E1D}"/>
              </a:ext>
            </a:extLst>
          </p:cNvPr>
          <p:cNvSpPr/>
          <p:nvPr/>
        </p:nvSpPr>
        <p:spPr>
          <a:xfrm>
            <a:off x="3793644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073F4A4-0380-2607-3489-BFC7461C55D0}"/>
              </a:ext>
            </a:extLst>
          </p:cNvPr>
          <p:cNvSpPr/>
          <p:nvPr/>
        </p:nvSpPr>
        <p:spPr>
          <a:xfrm>
            <a:off x="0" y="-1"/>
            <a:ext cx="3533775" cy="34308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233A9-5670-53A0-F65A-32782172BC45}"/>
              </a:ext>
            </a:extLst>
          </p:cNvPr>
          <p:cNvSpPr txBox="1"/>
          <p:nvPr/>
        </p:nvSpPr>
        <p:spPr>
          <a:xfrm>
            <a:off x="0" y="1053959"/>
            <a:ext cx="3533775" cy="1379865"/>
          </a:xfrm>
          <a:prstGeom prst="rect">
            <a:avLst/>
          </a:prstGeom>
          <a:noFill/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CORE Quality</a:t>
            </a:r>
          </a:p>
          <a:p>
            <a:pPr algn="ctr">
              <a:spcBef>
                <a:spcPct val="0"/>
              </a:spcBef>
              <a:spcAft>
                <a:spcPts val="200"/>
              </a:spcAft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Testing</a:t>
            </a:r>
            <a:endParaRPr lang="en-US" altLang="ko-KR" sz="3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821E8B-5A6C-4182-18D3-1F4F91F07EFE}"/>
              </a:ext>
            </a:extLst>
          </p:cNvPr>
          <p:cNvCxnSpPr>
            <a:cxnSpLocks/>
          </p:cNvCxnSpPr>
          <p:nvPr/>
        </p:nvCxnSpPr>
        <p:spPr>
          <a:xfrm>
            <a:off x="1766887" y="1"/>
            <a:ext cx="0" cy="10101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:a16="http://schemas.microsoft.com/office/drawing/2014/main" id="{951C2D71-7E78-BD31-AF12-4E7AFC969917}"/>
              </a:ext>
            </a:extLst>
          </p:cNvPr>
          <p:cNvSpPr/>
          <p:nvPr/>
        </p:nvSpPr>
        <p:spPr>
          <a:xfrm>
            <a:off x="10912955" y="2894641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2FB5800-8F6C-B86E-5703-13A5F80834B4}"/>
              </a:ext>
            </a:extLst>
          </p:cNvPr>
          <p:cNvSpPr/>
          <p:nvPr/>
        </p:nvSpPr>
        <p:spPr>
          <a:xfrm>
            <a:off x="10912954" y="2892846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4943474" y="1278404"/>
            <a:ext cx="58388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Security through azure / Google play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5882887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타원 9">
            <a:extLst>
              <a:ext uri="{FF2B5EF4-FFF2-40B4-BE49-F238E27FC236}">
                <a16:creationId xmlns:a16="http://schemas.microsoft.com/office/drawing/2014/main" id="{A4D4B8F0-C803-EB98-0E77-366059E40B30}"/>
              </a:ext>
            </a:extLst>
          </p:cNvPr>
          <p:cNvSpPr/>
          <p:nvPr/>
        </p:nvSpPr>
        <p:spPr>
          <a:xfrm>
            <a:off x="7347278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EC5FBFA-FC63-4339-91F4-EE9F29E1890F}"/>
              </a:ext>
            </a:extLst>
          </p:cNvPr>
          <p:cNvSpPr/>
          <p:nvPr/>
        </p:nvSpPr>
        <p:spPr>
          <a:xfrm>
            <a:off x="11246454" y="3229344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7723DD-E4BC-1DF7-25E6-2C0B27A6277D}"/>
              </a:ext>
            </a:extLst>
          </p:cNvPr>
          <p:cNvSpPr/>
          <p:nvPr/>
        </p:nvSpPr>
        <p:spPr>
          <a:xfrm>
            <a:off x="7676866" y="3241270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84C313-A84D-14DF-600E-2C85F8E2F7FB}"/>
              </a:ext>
            </a:extLst>
          </p:cNvPr>
          <p:cNvSpPr/>
          <p:nvPr/>
        </p:nvSpPr>
        <p:spPr>
          <a:xfrm>
            <a:off x="11242542" y="3220221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9" name="Title 18">
            <a:extLst>
              <a:ext uri="{FF2B5EF4-FFF2-40B4-BE49-F238E27FC236}">
                <a16:creationId xmlns:a16="http://schemas.microsoft.com/office/drawing/2014/main" id="{74DFB786-AD02-E8C9-2F1F-788F1B8CC403}"/>
              </a:ext>
            </a:extLst>
          </p:cNvPr>
          <p:cNvSpPr txBox="1">
            <a:spLocks/>
          </p:cNvSpPr>
          <p:nvPr/>
        </p:nvSpPr>
        <p:spPr>
          <a:xfrm>
            <a:off x="444384" y="4138445"/>
            <a:ext cx="7705653" cy="10191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Azure: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Our security standards are achieved through the use of JWT Tokens and ASP.NET Core Identity framework.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2000" dirty="0">
              <a:latin typeface="Montserrat" panose="00000500000000000000" pitchFamily="2" charset="0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Mobile Application Security Assessment: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Meeting MASVS Level 1 requirements allows us to identify key vulnerabilities in our application ensuring a strong baseline level of security.</a:t>
            </a:r>
          </a:p>
        </p:txBody>
      </p:sp>
      <p:pic>
        <p:nvPicPr>
          <p:cNvPr id="31" name="Graphic 30" descr="Checkbox Checked outline">
            <a:extLst>
              <a:ext uri="{FF2B5EF4-FFF2-40B4-BE49-F238E27FC236}">
                <a16:creationId xmlns:a16="http://schemas.microsoft.com/office/drawing/2014/main" id="{8A9F4C25-4A8F-E772-9D0C-E3853C01C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37211" y="3040221"/>
            <a:ext cx="720000" cy="720000"/>
          </a:xfrm>
          <a:prstGeom prst="rect">
            <a:avLst/>
          </a:prstGeom>
        </p:spPr>
      </p:pic>
      <p:sp>
        <p:nvSpPr>
          <p:cNvPr id="5" name="타원 3">
            <a:extLst>
              <a:ext uri="{FF2B5EF4-FFF2-40B4-BE49-F238E27FC236}">
                <a16:creationId xmlns:a16="http://schemas.microsoft.com/office/drawing/2014/main" id="{58ED7A09-7957-52D1-615A-328DCA6FBD67}"/>
              </a:ext>
            </a:extLst>
          </p:cNvPr>
          <p:cNvSpPr/>
          <p:nvPr/>
        </p:nvSpPr>
        <p:spPr>
          <a:xfrm>
            <a:off x="3793644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9">
            <a:extLst>
              <a:ext uri="{FF2B5EF4-FFF2-40B4-BE49-F238E27FC236}">
                <a16:creationId xmlns:a16="http://schemas.microsoft.com/office/drawing/2014/main" id="{98A45477-68F7-2540-11F8-BAE66D11CA32}"/>
              </a:ext>
            </a:extLst>
          </p:cNvPr>
          <p:cNvSpPr/>
          <p:nvPr/>
        </p:nvSpPr>
        <p:spPr>
          <a:xfrm>
            <a:off x="10912955" y="2894641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16">
            <a:extLst>
              <a:ext uri="{FF2B5EF4-FFF2-40B4-BE49-F238E27FC236}">
                <a16:creationId xmlns:a16="http://schemas.microsoft.com/office/drawing/2014/main" id="{3138B67E-CD45-FE81-8E3D-2C1DDDE027A2}"/>
              </a:ext>
            </a:extLst>
          </p:cNvPr>
          <p:cNvSpPr/>
          <p:nvPr/>
        </p:nvSpPr>
        <p:spPr>
          <a:xfrm>
            <a:off x="10912954" y="2892846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9">
            <a:extLst>
              <a:ext uri="{FF2B5EF4-FFF2-40B4-BE49-F238E27FC236}">
                <a16:creationId xmlns:a16="http://schemas.microsoft.com/office/drawing/2014/main" id="{C2E4F65A-3D54-0AEC-16A4-F075A8993AE8}"/>
              </a:ext>
            </a:extLst>
          </p:cNvPr>
          <p:cNvSpPr/>
          <p:nvPr/>
        </p:nvSpPr>
        <p:spPr>
          <a:xfrm>
            <a:off x="7347278" y="29142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2BDF86-1B3D-0C0F-07D1-DD5A9B730D51}"/>
              </a:ext>
            </a:extLst>
          </p:cNvPr>
          <p:cNvSpPr/>
          <p:nvPr/>
        </p:nvSpPr>
        <p:spPr>
          <a:xfrm>
            <a:off x="11242542" y="3220221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20" name="Graphic 19" descr="Checkbox Checked outline">
            <a:extLst>
              <a:ext uri="{FF2B5EF4-FFF2-40B4-BE49-F238E27FC236}">
                <a16:creationId xmlns:a16="http://schemas.microsoft.com/office/drawing/2014/main" id="{9F0F393D-E288-ED1C-A0DF-964E272ADE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37211" y="3061270"/>
            <a:ext cx="720000" cy="720000"/>
          </a:xfrm>
          <a:prstGeom prst="rect">
            <a:avLst/>
          </a:prstGeom>
        </p:spPr>
      </p:pic>
      <p:pic>
        <p:nvPicPr>
          <p:cNvPr id="21" name="Graphic 20" descr="Checkbox Checked outline">
            <a:extLst>
              <a:ext uri="{FF2B5EF4-FFF2-40B4-BE49-F238E27FC236}">
                <a16:creationId xmlns:a16="http://schemas.microsoft.com/office/drawing/2014/main" id="{33CA2FAD-9BAB-B19F-7215-E90AEFDAD9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62543" y="3043026"/>
            <a:ext cx="720000" cy="720000"/>
          </a:xfrm>
          <a:prstGeom prst="rect">
            <a:avLst/>
          </a:prstGeom>
        </p:spPr>
      </p:pic>
      <p:pic>
        <p:nvPicPr>
          <p:cNvPr id="22" name="Graphic 21" descr="Checkbox Checked outline">
            <a:extLst>
              <a:ext uri="{FF2B5EF4-FFF2-40B4-BE49-F238E27FC236}">
                <a16:creationId xmlns:a16="http://schemas.microsoft.com/office/drawing/2014/main" id="{15433565-AF64-6BE5-4E16-B9075E0A22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96262" y="3063157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34170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개체 틀 10">
            <a:extLst>
              <a:ext uri="{FF2B5EF4-FFF2-40B4-BE49-F238E27FC236}">
                <a16:creationId xmlns:a16="http://schemas.microsoft.com/office/drawing/2014/main" id="{BB951C45-4E25-D86C-1209-438E7C1BEE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3345" t="55838" r="38" b="16388"/>
          <a:stretch/>
        </p:blipFill>
        <p:spPr>
          <a:xfrm flipH="1">
            <a:off x="6095998" y="-177399"/>
            <a:ext cx="6135642" cy="3606399"/>
          </a:xfrm>
          <a:prstGeom prst="rect">
            <a:avLst/>
          </a:prstGeom>
        </p:spPr>
      </p:pic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ECBEFCA4-3C8A-D0E8-0D2B-36378B2589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68" t="8996" r="87" b="18599"/>
          <a:stretch/>
        </p:blipFill>
        <p:spPr>
          <a:xfrm>
            <a:off x="-21319" y="-26608"/>
            <a:ext cx="6130683" cy="3455608"/>
          </a:xfr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FA5395-8905-E14E-5076-9E3D4EE09814}"/>
              </a:ext>
            </a:extLst>
          </p:cNvPr>
          <p:cNvSpPr/>
          <p:nvPr/>
        </p:nvSpPr>
        <p:spPr>
          <a:xfrm>
            <a:off x="-52452" y="-135916"/>
            <a:ext cx="12252959" cy="3562301"/>
          </a:xfrm>
          <a:prstGeom prst="rect">
            <a:avLst/>
          </a:prstGeom>
          <a:solidFill>
            <a:schemeClr val="tx2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51C2D71-7E78-BD31-AF12-4E7AFC969917}"/>
              </a:ext>
            </a:extLst>
          </p:cNvPr>
          <p:cNvSpPr/>
          <p:nvPr/>
        </p:nvSpPr>
        <p:spPr>
          <a:xfrm>
            <a:off x="5567017" y="2928169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616E5D1-C7BB-E45E-4BAC-9304B0CC3D08}"/>
              </a:ext>
            </a:extLst>
          </p:cNvPr>
          <p:cNvSpPr/>
          <p:nvPr/>
        </p:nvSpPr>
        <p:spPr>
          <a:xfrm flipH="1">
            <a:off x="3146106" y="1332630"/>
            <a:ext cx="58388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WOW Factors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78A5AD-6E7D-39E6-BC5D-A5C92D957BC1}"/>
              </a:ext>
            </a:extLst>
          </p:cNvPr>
          <p:cNvSpPr/>
          <p:nvPr/>
        </p:nvSpPr>
        <p:spPr>
          <a:xfrm>
            <a:off x="4094028" y="0"/>
            <a:ext cx="39600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타원 9">
            <a:extLst>
              <a:ext uri="{FF2B5EF4-FFF2-40B4-BE49-F238E27FC236}">
                <a16:creationId xmlns:a16="http://schemas.microsoft.com/office/drawing/2014/main" id="{A4D4B8F0-C803-EB98-0E77-366059E40B30}"/>
              </a:ext>
            </a:extLst>
          </p:cNvPr>
          <p:cNvSpPr/>
          <p:nvPr/>
        </p:nvSpPr>
        <p:spPr>
          <a:xfrm>
            <a:off x="8901773" y="2916797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EC5FBFA-FC63-4339-91F4-EE9F29E1890F}"/>
              </a:ext>
            </a:extLst>
          </p:cNvPr>
          <p:cNvSpPr/>
          <p:nvPr/>
        </p:nvSpPr>
        <p:spPr>
          <a:xfrm>
            <a:off x="5900516" y="3262872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7723DD-E4BC-1DF7-25E6-2C0B27A6277D}"/>
              </a:ext>
            </a:extLst>
          </p:cNvPr>
          <p:cNvSpPr/>
          <p:nvPr/>
        </p:nvSpPr>
        <p:spPr>
          <a:xfrm>
            <a:off x="9231361" y="3243770"/>
            <a:ext cx="360000" cy="36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9" name="Title 18">
            <a:extLst>
              <a:ext uri="{FF2B5EF4-FFF2-40B4-BE49-F238E27FC236}">
                <a16:creationId xmlns:a16="http://schemas.microsoft.com/office/drawing/2014/main" id="{74DFB786-AD02-E8C9-2F1F-788F1B8CC403}"/>
              </a:ext>
            </a:extLst>
          </p:cNvPr>
          <p:cNvSpPr txBox="1">
            <a:spLocks/>
          </p:cNvSpPr>
          <p:nvPr/>
        </p:nvSpPr>
        <p:spPr>
          <a:xfrm>
            <a:off x="1411087" y="3947344"/>
            <a:ext cx="2712325" cy="28599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Gamified</a:t>
            </a:r>
          </a:p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000" b="1" dirty="0">
                <a:latin typeface="Montserrat" panose="00000500000000000000" pitchFamily="2" charset="0"/>
              </a:rPr>
              <a:t>Bird </a:t>
            </a: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Quiz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Expanding bird knowledge.</a:t>
            </a: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Fun twist to your average birding app</a:t>
            </a: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High score encourages competition</a:t>
            </a: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5" name="타원 3">
            <a:extLst>
              <a:ext uri="{FF2B5EF4-FFF2-40B4-BE49-F238E27FC236}">
                <a16:creationId xmlns:a16="http://schemas.microsoft.com/office/drawing/2014/main" id="{58ED7A09-7957-52D1-615A-328DCA6FBD67}"/>
              </a:ext>
            </a:extLst>
          </p:cNvPr>
          <p:cNvSpPr/>
          <p:nvPr/>
        </p:nvSpPr>
        <p:spPr>
          <a:xfrm>
            <a:off x="2262552" y="2928169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9">
            <a:extLst>
              <a:ext uri="{FF2B5EF4-FFF2-40B4-BE49-F238E27FC236}">
                <a16:creationId xmlns:a16="http://schemas.microsoft.com/office/drawing/2014/main" id="{98A45477-68F7-2540-11F8-BAE66D11CA32}"/>
              </a:ext>
            </a:extLst>
          </p:cNvPr>
          <p:cNvSpPr/>
          <p:nvPr/>
        </p:nvSpPr>
        <p:spPr>
          <a:xfrm>
            <a:off x="5567017" y="2928169"/>
            <a:ext cx="1019176" cy="1019176"/>
          </a:xfrm>
          <a:prstGeom prst="ellipse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B1B4B3DC-7242-66F7-E804-3B4A0CBA68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87250" y="3248542"/>
            <a:ext cx="360000" cy="360000"/>
          </a:xfrm>
          <a:prstGeom prst="rect">
            <a:avLst/>
          </a:prstGeom>
        </p:spPr>
      </p:pic>
      <p:pic>
        <p:nvPicPr>
          <p:cNvPr id="36" name="Picture 35" descr="A colorful bird with a black background&#10;&#10;Description automatically generated">
            <a:extLst>
              <a:ext uri="{FF2B5EF4-FFF2-40B4-BE49-F238E27FC236}">
                <a16:creationId xmlns:a16="http://schemas.microsoft.com/office/drawing/2014/main" id="{28D0981E-A4EF-0AA0-F503-F422BD2F96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4992" y="3212169"/>
            <a:ext cx="431047" cy="431047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:a16="http://schemas.microsoft.com/office/drawing/2014/main" id="{D059472E-B18C-BE5D-2AA4-4FC5272B38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53261" y="3265959"/>
            <a:ext cx="324000" cy="324000"/>
          </a:xfrm>
          <a:prstGeom prst="rect">
            <a:avLst/>
          </a:prstGeom>
        </p:spPr>
      </p:pic>
      <p:sp>
        <p:nvSpPr>
          <p:cNvPr id="41" name="Title 18">
            <a:extLst>
              <a:ext uri="{FF2B5EF4-FFF2-40B4-BE49-F238E27FC236}">
                <a16:creationId xmlns:a16="http://schemas.microsoft.com/office/drawing/2014/main" id="{FDD00D45-1B50-0EBD-E57A-F7D5CAED5AB0}"/>
              </a:ext>
            </a:extLst>
          </p:cNvPr>
          <p:cNvSpPr txBox="1">
            <a:spLocks/>
          </p:cNvSpPr>
          <p:nvPr/>
        </p:nvSpPr>
        <p:spPr>
          <a:xfrm>
            <a:off x="4852183" y="3998604"/>
            <a:ext cx="2520000" cy="285995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Bird Population Estimate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GB" sz="1400" dirty="0">
              <a:latin typeface="Montserrat" panose="00000500000000000000" pitchFamily="2" charset="0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&lt;10% under estimation.</a:t>
            </a: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1400" dirty="0">
              <a:latin typeface="Montserrat" panose="00000500000000000000" pitchFamily="2" charset="0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All birds &gt;1% Reporting Rate.</a:t>
            </a: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1400" dirty="0">
              <a:latin typeface="Montserrat" panose="00000500000000000000" pitchFamily="2" charset="0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All birds with &gt;1% South African Coverage.</a:t>
            </a:r>
          </a:p>
        </p:txBody>
      </p:sp>
      <p:sp>
        <p:nvSpPr>
          <p:cNvPr id="42" name="Title 18">
            <a:extLst>
              <a:ext uri="{FF2B5EF4-FFF2-40B4-BE49-F238E27FC236}">
                <a16:creationId xmlns:a16="http://schemas.microsoft.com/office/drawing/2014/main" id="{BE7FFA57-BB3E-569B-E528-44FFDA3603AD}"/>
              </a:ext>
            </a:extLst>
          </p:cNvPr>
          <p:cNvSpPr txBox="1">
            <a:spLocks/>
          </p:cNvSpPr>
          <p:nvPr/>
        </p:nvSpPr>
        <p:spPr>
          <a:xfrm>
            <a:off x="8151361" y="3953479"/>
            <a:ext cx="2520000" cy="28538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Google Play Public Launch</a:t>
            </a: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Internal App Launched.</a:t>
            </a: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Public Publication in for review.</a:t>
            </a: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285750" marR="0" lvl="0" indent="-28575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400" dirty="0">
                <a:latin typeface="Montserrat" panose="00000500000000000000" pitchFamily="2" charset="0"/>
              </a:rPr>
              <a:t>App Security and Performance.</a:t>
            </a:r>
            <a:endParaRPr kumimoji="0" lang="en-GB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81388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1A94593-4B91-6183-F556-11E460317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-1016571" y="-613542"/>
            <a:ext cx="14619111" cy="822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E4A22A8-D19D-A858-053D-EC49F9AEB753}"/>
              </a:ext>
            </a:extLst>
          </p:cNvPr>
          <p:cNvSpPr/>
          <p:nvPr/>
        </p:nvSpPr>
        <p:spPr>
          <a:xfrm>
            <a:off x="-6215" y="2058274"/>
            <a:ext cx="12192000" cy="4838634"/>
          </a:xfrm>
          <a:prstGeom prst="rect">
            <a:avLst/>
          </a:prstGeom>
          <a:solidFill>
            <a:srgbClr val="00826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7254A66-ADF1-1560-59AF-FD9AAC77FAB0}"/>
              </a:ext>
            </a:extLst>
          </p:cNvPr>
          <p:cNvSpPr/>
          <p:nvPr/>
        </p:nvSpPr>
        <p:spPr>
          <a:xfrm>
            <a:off x="431800" y="1784350"/>
            <a:ext cx="5530985" cy="425585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8">
            <a:extLst>
              <a:ext uri="{FF2B5EF4-FFF2-40B4-BE49-F238E27FC236}">
                <a16:creationId xmlns:a16="http://schemas.microsoft.com/office/drawing/2014/main" id="{9BCA539E-7D1F-1D46-296D-898BE372CF81}"/>
              </a:ext>
            </a:extLst>
          </p:cNvPr>
          <p:cNvSpPr txBox="1">
            <a:spLocks/>
          </p:cNvSpPr>
          <p:nvPr/>
        </p:nvSpPr>
        <p:spPr>
          <a:xfrm>
            <a:off x="1527264" y="2011441"/>
            <a:ext cx="3340056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等线 Light" panose="02010600030101010101" pitchFamily="2" charset="-122"/>
                <a:cs typeface="+mj-cs"/>
              </a:rPr>
              <a:t>Agile Scrum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5" name="Title 18">
            <a:extLst>
              <a:ext uri="{FF2B5EF4-FFF2-40B4-BE49-F238E27FC236}">
                <a16:creationId xmlns:a16="http://schemas.microsoft.com/office/drawing/2014/main" id="{5A57035A-E4A0-B66B-C988-2144B72982D6}"/>
              </a:ext>
            </a:extLst>
          </p:cNvPr>
          <p:cNvSpPr txBox="1">
            <a:spLocks/>
          </p:cNvSpPr>
          <p:nvPr/>
        </p:nvSpPr>
        <p:spPr>
          <a:xfrm>
            <a:off x="842814" y="2782855"/>
            <a:ext cx="4708955" cy="2970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Meetings:</a:t>
            </a:r>
            <a:endParaRPr lang="en-GB" sz="2000" b="1" dirty="0">
              <a:solidFill>
                <a:srgbClr val="424242"/>
              </a:solidFill>
              <a:latin typeface="Montserrat" panose="000005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+ Daily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+ Bi-Monthly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srgbClr val="424242"/>
                </a:solidFill>
                <a:latin typeface="Montserrat" panose="00000500000000000000" pitchFamily="2" charset="0"/>
              </a:rPr>
              <a:t>+ Client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+ University Mentor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srgbClr val="424242"/>
                </a:solidFill>
                <a:latin typeface="Montserrat" panose="00000500000000000000" pitchFamily="2" charset="0"/>
              </a:rPr>
              <a:t>+ Industry Mentor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1" dirty="0">
                <a:solidFill>
                  <a:srgbClr val="424242"/>
                </a:solidFill>
                <a:latin typeface="Montserrat" panose="00000500000000000000" pitchFamily="2" charset="0"/>
              </a:rPr>
              <a:t>Tickets: </a:t>
            </a:r>
            <a:r>
              <a:rPr lang="en-GB" sz="2000" dirty="0">
                <a:solidFill>
                  <a:srgbClr val="424242"/>
                </a:solidFill>
                <a:latin typeface="Montserrat" panose="00000500000000000000" pitchFamily="2" charset="0"/>
              </a:rPr>
              <a:t>GitHub and Discord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E36B85D-0D5D-F9B8-1416-D1CA069E1F7F}"/>
              </a:ext>
            </a:extLst>
          </p:cNvPr>
          <p:cNvSpPr/>
          <p:nvPr/>
        </p:nvSpPr>
        <p:spPr>
          <a:xfrm>
            <a:off x="6316765" y="1778000"/>
            <a:ext cx="5530985" cy="425585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8">
            <a:extLst>
              <a:ext uri="{FF2B5EF4-FFF2-40B4-BE49-F238E27FC236}">
                <a16:creationId xmlns:a16="http://schemas.microsoft.com/office/drawing/2014/main" id="{1E606158-F9D8-9FBC-5926-70B1B65301EE}"/>
              </a:ext>
            </a:extLst>
          </p:cNvPr>
          <p:cNvSpPr txBox="1">
            <a:spLocks/>
          </p:cNvSpPr>
          <p:nvPr/>
        </p:nvSpPr>
        <p:spPr>
          <a:xfrm>
            <a:off x="7381209" y="1899216"/>
            <a:ext cx="3340056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等线 Light" panose="02010600030101010101" pitchFamily="2" charset="-122"/>
                <a:cs typeface="+mj-cs"/>
              </a:rPr>
              <a:t>Team Structure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9" name="Title 18">
            <a:extLst>
              <a:ext uri="{FF2B5EF4-FFF2-40B4-BE49-F238E27FC236}">
                <a16:creationId xmlns:a16="http://schemas.microsoft.com/office/drawing/2014/main" id="{09B8C6F3-984A-3FEF-73D9-6DE9B447B4C7}"/>
              </a:ext>
            </a:extLst>
          </p:cNvPr>
          <p:cNvSpPr txBox="1">
            <a:spLocks/>
          </p:cNvSpPr>
          <p:nvPr/>
        </p:nvSpPr>
        <p:spPr>
          <a:xfrm>
            <a:off x="6727779" y="2784301"/>
            <a:ext cx="4708955" cy="2970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Charl</a:t>
            </a: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Team Lead, UX, Docs, Data Science.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b="1" dirty="0">
                <a:solidFill>
                  <a:srgbClr val="424242"/>
                </a:solidFill>
                <a:latin typeface="Montserrat" panose="00000500000000000000" pitchFamily="2" charset="0"/>
              </a:rPr>
              <a:t>Justin: </a:t>
            </a:r>
            <a:r>
              <a:rPr lang="en-GB" sz="1800" dirty="0">
                <a:solidFill>
                  <a:srgbClr val="424242"/>
                </a:solidFill>
                <a:latin typeface="Montserrat" panose="00000500000000000000" pitchFamily="2" charset="0"/>
              </a:rPr>
              <a:t>Integration, Fronted, Birding.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800" dirty="0">
              <a:solidFill>
                <a:srgbClr val="424242"/>
              </a:solidFill>
              <a:latin typeface="Montserrat" panose="000005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Jarod: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Backend, Frontend, Offline Data.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</a:b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Ivan: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Backend, Online Data, DevOps.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</a:b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Matthew: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UI, Frontend, UX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424242"/>
              </a:solidFill>
              <a:effectLst/>
              <a:uLnTx/>
              <a:uFillTx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F2E2D793-2285-11B3-433E-D8A9DF6E9DD0}"/>
              </a:ext>
            </a:extLst>
          </p:cNvPr>
          <p:cNvSpPr txBox="1">
            <a:spLocks/>
          </p:cNvSpPr>
          <p:nvPr/>
        </p:nvSpPr>
        <p:spPr>
          <a:xfrm>
            <a:off x="431800" y="464933"/>
            <a:ext cx="4179957" cy="771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Project Management</a:t>
            </a:r>
          </a:p>
        </p:txBody>
      </p:sp>
    </p:spTree>
    <p:extLst>
      <p:ext uri="{BB962C8B-B14F-4D97-AF65-F5344CB8AC3E}">
        <p14:creationId xmlns:p14="http://schemas.microsoft.com/office/powerpoint/2010/main" val="3848777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7CAF353-DF6E-E165-32B3-E44853EB3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0" y="0"/>
            <a:ext cx="12192000" cy="8129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008269"/>
                </a:solidFill>
              </a:rPr>
              <a:t>LIVE DEMO</a:t>
            </a:r>
            <a:endParaRPr lang="ko-KR" altLang="en-US" dirty="0">
              <a:solidFill>
                <a:srgbClr val="008269"/>
              </a:solidFill>
            </a:endParaRPr>
          </a:p>
        </p:txBody>
      </p:sp>
      <p:sp>
        <p:nvSpPr>
          <p:cNvPr id="5" name="직사각형 10">
            <a:extLst>
              <a:ext uri="{FF2B5EF4-FFF2-40B4-BE49-F238E27FC236}">
                <a16:creationId xmlns:a16="http://schemas.microsoft.com/office/drawing/2014/main" id="{07F5AD65-9DAB-553B-250A-4070D13D9C73}"/>
              </a:ext>
            </a:extLst>
          </p:cNvPr>
          <p:cNvSpPr/>
          <p:nvPr/>
        </p:nvSpPr>
        <p:spPr>
          <a:xfrm>
            <a:off x="3752400" y="0"/>
            <a:ext cx="4687200" cy="88900"/>
          </a:xfrm>
          <a:prstGeom prst="rect">
            <a:avLst/>
          </a:prstGeom>
          <a:solidFill>
            <a:srgbClr val="008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08000" rtlCol="0" anchor="ctr"/>
          <a:lstStyle/>
          <a:p>
            <a:pPr algn="ctr"/>
            <a:endParaRPr lang="ko-KR" altLang="en-US" sz="6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457684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12">
      <a:dk1>
        <a:sysClr val="windowText" lastClr="000000"/>
      </a:dk1>
      <a:lt1>
        <a:sysClr val="window" lastClr="FFFFFF"/>
      </a:lt1>
      <a:dk2>
        <a:srgbClr val="242852"/>
      </a:dk2>
      <a:lt2>
        <a:srgbClr val="8BD6F6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Bebas Neue, Calibri">
      <a:majorFont>
        <a:latin typeface="Bebas Neue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18066</TotalTime>
  <Words>333</Words>
  <Application>Microsoft Office PowerPoint</Application>
  <PresentationFormat>Widescreen</PresentationFormat>
  <Paragraphs>118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맑은 고딕</vt:lpstr>
      <vt:lpstr>Calibri Light</vt:lpstr>
      <vt:lpstr>Montserrat</vt:lpstr>
      <vt:lpstr>Arial</vt:lpstr>
      <vt:lpstr>Bebas Neue</vt:lpstr>
      <vt:lpstr>Calibri</vt:lpstr>
      <vt:lpstr>Office 테마</vt:lpstr>
      <vt:lpstr>BeakPeek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LIVE DEMO</vt:lpstr>
      <vt:lpstr>PowerPoint 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MJ.KIM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CHARL PIETER PRETORIUS</cp:lastModifiedBy>
  <cp:revision>167</cp:revision>
  <dcterms:created xsi:type="dcterms:W3CDTF">2019-02-04T04:34:17Z</dcterms:created>
  <dcterms:modified xsi:type="dcterms:W3CDTF">2024-09-30T22:29:43Z</dcterms:modified>
  <cp:category>www.slidemembers.com</cp:category>
</cp:coreProperties>
</file>

<file path=docProps/thumbnail.jpeg>
</file>